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5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8903177-77FD-40D4-83D2-8299F0AC142F}" type="datetimeFigureOut">
              <a:rPr lang="en-US" smtClean="0"/>
              <a:t>7/25/2013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48829D1-5C68-46C8-BF7E-172EAC9096AF}"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8829D1-5C68-46C8-BF7E-172EAC9096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8829D1-5C68-46C8-BF7E-172EAC9096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903177-77FD-40D4-83D2-8299F0AC142F}" type="datetimeFigureOut">
              <a:rPr lang="en-US" smtClean="0"/>
              <a:t>7/25/2013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8829D1-5C68-46C8-BF7E-172EAC9096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8829D1-5C68-46C8-BF7E-172EAC9096AF}"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8829D1-5C68-46C8-BF7E-172EAC9096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48829D1-5C68-46C8-BF7E-172EAC9096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48829D1-5C68-46C8-BF7E-172EAC9096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48829D1-5C68-46C8-BF7E-172EAC9096AF}"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8829D1-5C68-46C8-BF7E-172EAC9096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8903177-77FD-40D4-83D2-8299F0AC142F}" type="datetimeFigureOut">
              <a:rPr lang="en-US" smtClean="0"/>
              <a:t>7/26/2013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8829D1-5C68-46C8-BF7E-172EAC9096AF}"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8903177-77FD-40D4-83D2-8299F0AC142F}" type="datetimeFigureOut">
              <a:rPr lang="en-US" smtClean="0"/>
              <a:t>7/25/2013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48829D1-5C68-46C8-BF7E-172EAC9096AF}"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Enhanced Cooperation</a:t>
            </a:r>
            <a:endParaRPr lang="en-US" dirty="0"/>
          </a:p>
        </p:txBody>
      </p:sp>
      <p:sp>
        <p:nvSpPr>
          <p:cNvPr id="3" name="Subtitle 2"/>
          <p:cNvSpPr>
            <a:spLocks noGrp="1"/>
          </p:cNvSpPr>
          <p:nvPr>
            <p:ph type="subTitle" idx="1"/>
          </p:nvPr>
        </p:nvSpPr>
        <p:spPr/>
        <p:txBody>
          <a:bodyPr/>
          <a:lstStyle/>
          <a:p>
            <a:r>
              <a:rPr lang="en-US" dirty="0" smtClean="0"/>
              <a:t>Grace Githaiga</a:t>
            </a:r>
          </a:p>
          <a:p>
            <a:r>
              <a:rPr lang="en-US" dirty="0" smtClean="0"/>
              <a:t>Kenya ICT Action Network (</a:t>
            </a:r>
            <a:r>
              <a:rPr lang="en-US" dirty="0" err="1" smtClean="0"/>
              <a:t>KICTANet</a:t>
            </a:r>
            <a:r>
              <a:rPr lang="en-US" dirty="0" smtClean="0"/>
              <a:t>)</a:t>
            </a:r>
          </a:p>
          <a:p>
            <a:r>
              <a:rPr lang="en-US" dirty="0" smtClean="0"/>
              <a:t>@</a:t>
            </a:r>
            <a:r>
              <a:rPr lang="en-US" dirty="0" err="1" smtClean="0"/>
              <a:t>ggithaiga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Questionnaire (Seeks input from member states and stakeholders)</a:t>
            </a:r>
            <a:endParaRPr lang="en-US" dirty="0"/>
          </a:p>
        </p:txBody>
      </p:sp>
      <p:sp>
        <p:nvSpPr>
          <p:cNvPr id="3" name="Content Placeholder 2"/>
          <p:cNvSpPr>
            <a:spLocks noGrp="1"/>
          </p:cNvSpPr>
          <p:nvPr>
            <p:ph idx="1"/>
          </p:nvPr>
        </p:nvSpPr>
        <p:spPr/>
        <p:txBody>
          <a:bodyPr>
            <a:noAutofit/>
          </a:bodyPr>
          <a:lstStyle/>
          <a:p>
            <a:pPr>
              <a:buNone/>
            </a:pPr>
            <a:r>
              <a:rPr lang="en-US" sz="1400" dirty="0">
                <a:solidFill>
                  <a:srgbClr val="FF0000"/>
                </a:solidFill>
              </a:rPr>
              <a:t>1</a:t>
            </a:r>
            <a:r>
              <a:rPr lang="en-US" sz="1600" dirty="0">
                <a:solidFill>
                  <a:srgbClr val="FF0000"/>
                </a:solidFill>
              </a:rPr>
              <a:t>. Which stakeholder category do you belong to?</a:t>
            </a:r>
          </a:p>
          <a:p>
            <a:pPr>
              <a:buNone/>
            </a:pPr>
            <a:r>
              <a:rPr lang="en-US" sz="1600" dirty="0"/>
              <a:t>(A) Government</a:t>
            </a:r>
          </a:p>
          <a:p>
            <a:pPr>
              <a:buNone/>
            </a:pPr>
            <a:r>
              <a:rPr lang="en-US" sz="1600" dirty="0"/>
              <a:t>(B) Intergovernmental and international organizations</a:t>
            </a:r>
          </a:p>
          <a:p>
            <a:pPr>
              <a:buNone/>
            </a:pPr>
            <a:r>
              <a:rPr lang="en-US" sz="1600" dirty="0"/>
              <a:t>(C) Non-Government</a:t>
            </a:r>
          </a:p>
          <a:p>
            <a:pPr>
              <a:buNone/>
            </a:pPr>
            <a:r>
              <a:rPr lang="en-US" sz="1600" dirty="0"/>
              <a:t>(D) If non-government, please indicate:</a:t>
            </a:r>
          </a:p>
          <a:p>
            <a:pPr>
              <a:buNone/>
            </a:pPr>
            <a:r>
              <a:rPr lang="en-US" sz="1600" dirty="0" smtClean="0"/>
              <a:t>	a</a:t>
            </a:r>
            <a:r>
              <a:rPr lang="en-US" sz="1600" dirty="0"/>
              <a:t>) Business community</a:t>
            </a:r>
          </a:p>
          <a:p>
            <a:pPr>
              <a:buNone/>
            </a:pPr>
            <a:r>
              <a:rPr lang="en-US" sz="1600" dirty="0" smtClean="0"/>
              <a:t>	b</a:t>
            </a:r>
            <a:r>
              <a:rPr lang="en-US" sz="1600" dirty="0"/>
              <a:t>) Civil society</a:t>
            </a:r>
          </a:p>
          <a:p>
            <a:pPr>
              <a:buNone/>
            </a:pPr>
            <a:r>
              <a:rPr lang="en-US" sz="1600" dirty="0" smtClean="0"/>
              <a:t>	c</a:t>
            </a:r>
            <a:r>
              <a:rPr lang="en-US" sz="1600" dirty="0"/>
              <a:t>) Technical and academic </a:t>
            </a:r>
            <a:r>
              <a:rPr lang="en-US" sz="1600" dirty="0" smtClean="0"/>
              <a:t>community</a:t>
            </a:r>
          </a:p>
          <a:p>
            <a:pPr>
              <a:buNone/>
            </a:pPr>
            <a:endParaRPr lang="en-US" sz="1600" dirty="0"/>
          </a:p>
          <a:p>
            <a:pPr>
              <a:buNone/>
            </a:pPr>
            <a:r>
              <a:rPr lang="en-US" sz="1600" dirty="0">
                <a:solidFill>
                  <a:srgbClr val="0070C0"/>
                </a:solidFill>
              </a:rPr>
              <a:t>2. What do you think is the significance, purpose and scope of enhanced cooperation as per the Tunis Agenda</a:t>
            </a:r>
            <a:r>
              <a:rPr lang="en-US" sz="1600" dirty="0" smtClean="0">
                <a:solidFill>
                  <a:srgbClr val="0070C0"/>
                </a:solidFill>
              </a:rPr>
              <a:t>?</a:t>
            </a:r>
            <a:endParaRPr lang="en-US" sz="1600" dirty="0">
              <a:solidFill>
                <a:srgbClr val="0070C0"/>
              </a:solidFill>
            </a:endParaRPr>
          </a:p>
          <a:p>
            <a:pPr>
              <a:buNone/>
            </a:pPr>
            <a:r>
              <a:rPr lang="en-US" sz="1600" dirty="0">
                <a:solidFill>
                  <a:srgbClr val="FF0000"/>
                </a:solidFill>
              </a:rPr>
              <a:t>3. To what extent has or has not enhanced cooperation been implemented</a:t>
            </a:r>
            <a:r>
              <a:rPr lang="en-US" sz="1600" dirty="0" smtClean="0">
                <a:solidFill>
                  <a:srgbClr val="FF0000"/>
                </a:solidFill>
              </a:rPr>
              <a:t>?</a:t>
            </a:r>
            <a:endParaRPr lang="en-US" sz="1600" dirty="0">
              <a:solidFill>
                <a:srgbClr val="FF0000"/>
              </a:solidFill>
            </a:endParaRPr>
          </a:p>
          <a:p>
            <a:pPr>
              <a:buNone/>
            </a:pPr>
            <a:r>
              <a:rPr lang="en-US" sz="1600" dirty="0">
                <a:solidFill>
                  <a:srgbClr val="0070C0"/>
                </a:solidFill>
              </a:rPr>
              <a:t>4. What are the relevant international public policy issues pertaining to the Internet</a:t>
            </a:r>
            <a:r>
              <a:rPr lang="en-US" sz="1600" dirty="0" smtClean="0">
                <a:solidFill>
                  <a:srgbClr val="0070C0"/>
                </a:solidFill>
              </a:rPr>
              <a:t>?</a:t>
            </a:r>
            <a:endParaRPr lang="en-US" sz="1600" dirty="0">
              <a:solidFill>
                <a:srgbClr val="0070C0"/>
              </a:solidFill>
            </a:endParaRPr>
          </a:p>
          <a:p>
            <a:pPr>
              <a:buNone/>
            </a:pPr>
            <a:r>
              <a:rPr lang="en-US" sz="1600" dirty="0">
                <a:solidFill>
                  <a:srgbClr val="FF0000"/>
                </a:solidFill>
              </a:rPr>
              <a:t>5. What are the roles and responsibilities of the different stakeholders, including governments, in implementation of the various aspects of enhanced cooperation</a:t>
            </a:r>
            <a:r>
              <a:rPr lang="en-US" sz="1600" dirty="0" smtClean="0">
                <a:solidFill>
                  <a:srgbClr val="FF0000"/>
                </a:solidFill>
              </a:rPr>
              <a:t>?</a:t>
            </a:r>
            <a:endParaRPr lang="en-US" sz="1600" dirty="0">
              <a:solidFill>
                <a:srgbClr val="FF0000"/>
              </a:solidFill>
            </a:endParaRPr>
          </a:p>
          <a:p>
            <a:pPr>
              <a:buNone/>
            </a:pPr>
            <a:r>
              <a:rPr lang="en-US" sz="1600" dirty="0"/>
              <a:t>6. How should enhanced cooperation be implemented to enable governments, on an equal footing, to carry out their roles and responsibilities in international public policy issues pertaining to the Internet?</a:t>
            </a:r>
          </a:p>
          <a:p>
            <a:endParaRPr 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Questionnaire…cont.</a:t>
            </a:r>
            <a:endParaRPr lang="en-US" dirty="0"/>
          </a:p>
        </p:txBody>
      </p:sp>
      <p:sp>
        <p:nvSpPr>
          <p:cNvPr id="3" name="Content Placeholder 2"/>
          <p:cNvSpPr>
            <a:spLocks noGrp="1"/>
          </p:cNvSpPr>
          <p:nvPr>
            <p:ph idx="1"/>
          </p:nvPr>
        </p:nvSpPr>
        <p:spPr/>
        <p:txBody>
          <a:bodyPr>
            <a:normAutofit fontScale="55000" lnSpcReduction="20000"/>
          </a:bodyPr>
          <a:lstStyle/>
          <a:p>
            <a:r>
              <a:rPr lang="en-US" sz="3800" dirty="0">
                <a:solidFill>
                  <a:srgbClr val="FF0000"/>
                </a:solidFill>
              </a:rPr>
              <a:t>7. How can enhanced cooperation enable other stakeholders to carry out their roles and responsibilities?</a:t>
            </a:r>
          </a:p>
          <a:p>
            <a:r>
              <a:rPr lang="en-US" sz="3800" dirty="0"/>
              <a:t>8. What are the most appropriate mechanisms to fully implement enhanced cooperation as recognized in the Tunis Agenda, including on international public policy issues pertaining to the Internet and public policy issues associated with coordination and management of critical Internet resources?</a:t>
            </a:r>
          </a:p>
          <a:p>
            <a:r>
              <a:rPr lang="en-US" sz="3800" dirty="0">
                <a:solidFill>
                  <a:srgbClr val="0070C0"/>
                </a:solidFill>
              </a:rPr>
              <a:t>9. What is the possible relationship between enhanced cooperation and the IGF?</a:t>
            </a:r>
          </a:p>
          <a:p>
            <a:r>
              <a:rPr lang="en-US" sz="3800" dirty="0"/>
              <a:t>10. How can the role of developing countries be made more effective in global Internet governance?</a:t>
            </a:r>
          </a:p>
          <a:p>
            <a:r>
              <a:rPr lang="en-US" sz="3800" dirty="0">
                <a:solidFill>
                  <a:srgbClr val="FF0000"/>
                </a:solidFill>
              </a:rPr>
              <a:t>11. What barriers remain for all stakeholders to fully participate in their respective roles in global Internet governance? How can these barriers best be overcome?</a:t>
            </a:r>
          </a:p>
          <a:p>
            <a:r>
              <a:rPr lang="en-US" sz="3800" dirty="0"/>
              <a:t>12. What actions are needed to promote effective participation of all marginalized people in the global information society?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Questionnaire…Cont.</a:t>
            </a:r>
            <a:endParaRPr lang="en-US" dirty="0"/>
          </a:p>
        </p:txBody>
      </p:sp>
      <p:sp>
        <p:nvSpPr>
          <p:cNvPr id="3" name="Content Placeholder 2"/>
          <p:cNvSpPr>
            <a:spLocks noGrp="1"/>
          </p:cNvSpPr>
          <p:nvPr>
            <p:ph idx="1"/>
          </p:nvPr>
        </p:nvSpPr>
        <p:spPr/>
        <p:txBody>
          <a:bodyPr>
            <a:normAutofit fontScale="47500" lnSpcReduction="20000"/>
          </a:bodyPr>
          <a:lstStyle/>
          <a:p>
            <a:r>
              <a:rPr lang="en-US" sz="4400" dirty="0"/>
              <a:t>13. How can enhanced cooperation address key issues toward global, social and economic development?</a:t>
            </a:r>
          </a:p>
          <a:p>
            <a:r>
              <a:rPr lang="en-US" sz="4400" dirty="0">
                <a:solidFill>
                  <a:srgbClr val="FF0000"/>
                </a:solidFill>
              </a:rPr>
              <a:t>14. What is the role of various stakeholders in promoting the development of local language content?</a:t>
            </a:r>
          </a:p>
          <a:p>
            <a:r>
              <a:rPr lang="en-US" sz="4400" dirty="0"/>
              <a:t>15. What are the international internet-related public policy issues that are of special relevance to developing countries?</a:t>
            </a:r>
          </a:p>
          <a:p>
            <a:r>
              <a:rPr lang="en-US" sz="4400" dirty="0">
                <a:solidFill>
                  <a:srgbClr val="0070C0"/>
                </a:solidFill>
              </a:rPr>
              <a:t>16. What are the key issues to be addressed to promote the affordability of the Internet, in particular in developing countries and least developed countries.</a:t>
            </a:r>
          </a:p>
          <a:p>
            <a:r>
              <a:rPr lang="en-US" sz="4400" dirty="0"/>
              <a:t>17. What are the national capacities to be developed and modalities to be considered for national governments to develop Internet-related public policy with participation of all stakeholders?</a:t>
            </a:r>
          </a:p>
          <a:p>
            <a:r>
              <a:rPr lang="en-US" sz="4400" dirty="0">
                <a:solidFill>
                  <a:srgbClr val="FF0000"/>
                </a:solidFill>
              </a:rPr>
              <a:t>18. Are there other comments, or areas of concern, on enhanced cooperation you would like to submit?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In article </a:t>
            </a:r>
            <a:r>
              <a:rPr lang="en-US" i="1" dirty="0" smtClean="0"/>
              <a:t>71, the United Nations Secretary-General is requested to initiate a continuous process of enhanced cooperation by engaging the relevant stakeholders, including Governments, the private sector, civil society, academia and practitioners. </a:t>
            </a:r>
          </a:p>
          <a:p>
            <a:r>
              <a:rPr lang="en-US" dirty="0" smtClean="0"/>
              <a:t>One challenge to the effective monitoring of progress towards implementation of paragraph 71 </a:t>
            </a:r>
            <a:r>
              <a:rPr lang="en-US" b="1" dirty="0" smtClean="0"/>
              <a:t>is </a:t>
            </a:r>
            <a:r>
              <a:rPr lang="en-US" b="1" dirty="0" smtClean="0"/>
              <a:t>the absence of practical guidance on what constitutes an enhanced level of cooperation.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call for enhanced cooperation in the area of Internet governance has its origins in the outcome of the second phase of the World Summit on the Information </a:t>
            </a:r>
            <a:r>
              <a:rPr lang="en-US" dirty="0" smtClean="0"/>
              <a:t>Society (WSIS), </a:t>
            </a:r>
            <a:r>
              <a:rPr lang="en-US" dirty="0"/>
              <a:t>held in Tunis in 2005.</a:t>
            </a:r>
          </a:p>
          <a:p>
            <a:r>
              <a:rPr lang="en-US" dirty="0"/>
              <a:t>The </a:t>
            </a:r>
            <a:r>
              <a:rPr lang="en-US" b="1" dirty="0"/>
              <a:t>Tunis Agenda for the Information Society</a:t>
            </a:r>
            <a:r>
              <a:rPr lang="en-US" dirty="0"/>
              <a:t> was a consensus </a:t>
            </a:r>
            <a:r>
              <a:rPr lang="en-US" dirty="0" smtClean="0"/>
              <a:t>statement of the WSIS </a:t>
            </a:r>
            <a:r>
              <a:rPr lang="en-US" dirty="0"/>
              <a:t>adopted on November 18, 2005 </a:t>
            </a:r>
            <a:r>
              <a:rPr lang="en-US" dirty="0" smtClean="0"/>
              <a:t>in Tunis, Tunisia.</a:t>
            </a:r>
            <a:r>
              <a:rPr lang="en-US" dirty="0"/>
              <a:t> </a:t>
            </a:r>
            <a:endParaRPr lang="en-US" dirty="0" smtClean="0"/>
          </a:p>
          <a:p>
            <a:r>
              <a:rPr lang="en-US" dirty="0" smtClean="0"/>
              <a:t>It </a:t>
            </a:r>
            <a:r>
              <a:rPr lang="en-US" dirty="0"/>
              <a:t>established guidelines for policy-oriented discussion of Internet governance, and identified two mechanisms required for the development of Internet governance – </a:t>
            </a:r>
            <a:r>
              <a:rPr lang="en-US" b="1" dirty="0"/>
              <a:t>the Internet Governance Forum</a:t>
            </a:r>
            <a:r>
              <a:rPr lang="en-US" dirty="0"/>
              <a:t>; and </a:t>
            </a:r>
            <a:r>
              <a:rPr lang="en-US" b="1" dirty="0"/>
              <a:t>enhanced cooperation </a:t>
            </a:r>
            <a:r>
              <a:rPr lang="en-US" dirty="0"/>
              <a:t>on international public policy issues pertaining to the Internet.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a:solidFill>
                  <a:srgbClr val="FF0000"/>
                </a:solidFill>
              </a:rPr>
              <a:t>Article 69 </a:t>
            </a:r>
            <a:r>
              <a:rPr lang="en-US" dirty="0"/>
              <a:t>of the Tunis Agenda recognized </a:t>
            </a:r>
            <a:r>
              <a:rPr lang="en-US" i="1" dirty="0"/>
              <a:t>“the need for enhanced cooperation in the future, to enable governments, on an equal footing, to carry out their roles and responsibilities, in international public policy issues pertaining to the Internet,</a:t>
            </a:r>
            <a:r>
              <a:rPr lang="en-US" dirty="0"/>
              <a:t> </a:t>
            </a:r>
            <a:r>
              <a:rPr lang="en-US" b="1" u="sng" dirty="0" smtClean="0"/>
              <a:t>BUT NOT </a:t>
            </a:r>
            <a:r>
              <a:rPr lang="en-US" i="1" dirty="0" smtClean="0"/>
              <a:t>in </a:t>
            </a:r>
            <a:r>
              <a:rPr lang="en-US" i="1" dirty="0"/>
              <a:t>the day-to-day technical and operational matters, that do not impact on international public policy issues.” </a:t>
            </a:r>
            <a:endParaRPr lang="en-US" i="1" dirty="0" smtClean="0"/>
          </a:p>
          <a:p>
            <a:r>
              <a:rPr lang="en-US" dirty="0" smtClean="0"/>
              <a:t>It </a:t>
            </a:r>
            <a:r>
              <a:rPr lang="en-US" dirty="0"/>
              <a:t>also recognized the need for development of such policy by Governments in </a:t>
            </a:r>
            <a:r>
              <a:rPr lang="en-US" u="sng" dirty="0"/>
              <a:t>consultation with all stakeholders</a:t>
            </a:r>
            <a:r>
              <a:rPr lang="en-US" dirty="0"/>
              <a:t>.</a:t>
            </a:r>
          </a:p>
          <a:p>
            <a:r>
              <a:rPr lang="en-US" dirty="0">
                <a:solidFill>
                  <a:srgbClr val="FF0000"/>
                </a:solidFill>
              </a:rPr>
              <a:t>In article 71</a:t>
            </a:r>
            <a:r>
              <a:rPr lang="en-US" dirty="0"/>
              <a:t>, the United Nations Secretary-General is requested to initiate a continuous process of enhanced cooperation by engaging the relevant stakeholders, including Governments, the private sector, civil society, academia and practitioners.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FF0000"/>
                </a:solidFill>
              </a:rPr>
              <a:t>2006,</a:t>
            </a:r>
            <a:r>
              <a:rPr lang="en-US" dirty="0"/>
              <a:t> there were informal consultations and no agreement was reached.</a:t>
            </a:r>
          </a:p>
          <a:p>
            <a:r>
              <a:rPr lang="en-US" dirty="0">
                <a:solidFill>
                  <a:srgbClr val="FF0000"/>
                </a:solidFill>
              </a:rPr>
              <a:t>2008</a:t>
            </a:r>
            <a:r>
              <a:rPr lang="en-US" dirty="0"/>
              <a:t>, UNSG invited Ten organizations to report on EC. The organizations are: ICANN, ITU, World Wide Web Consortium (W3C), Council of Europe, ISOC, Organization for Economic Cooperation and Development (OECD), UNESCO, World Intellectual Property Organization (WIPO) and Number Resource Organization (NRO).  The Internet Engineering Task Force (IETF) submitted a contribution of its own accord.</a:t>
            </a:r>
          </a:p>
          <a:p>
            <a:r>
              <a:rPr lang="en-US" dirty="0">
                <a:solidFill>
                  <a:srgbClr val="FF0000"/>
                </a:solidFill>
              </a:rPr>
              <a:t>2010 </a:t>
            </a:r>
            <a:r>
              <a:rPr lang="en-US" dirty="0"/>
              <a:t>– UN USG convened a multi-stakeholder consultation.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FF0000"/>
                </a:solidFill>
              </a:rPr>
              <a:t>May 2012</a:t>
            </a:r>
            <a:r>
              <a:rPr lang="en-US" dirty="0"/>
              <a:t>, the UNCSTD Chair convened a </a:t>
            </a:r>
            <a:r>
              <a:rPr lang="en-US" dirty="0" err="1"/>
              <a:t>multistakeholder</a:t>
            </a:r>
            <a:r>
              <a:rPr lang="en-US" dirty="0"/>
              <a:t> consultation with a view to identify a shared understanding about enhanced cooperation on public policy issues pertaining to the Internet, </a:t>
            </a:r>
            <a:r>
              <a:rPr lang="en-US" dirty="0" smtClean="0"/>
              <a:t>in </a:t>
            </a:r>
            <a:r>
              <a:rPr lang="en-US" dirty="0"/>
              <a:t>accordance with paragraphs 34 (definition of IG) and 35 (roles of various stakeholders in IG) of the Tunis Agenda. </a:t>
            </a:r>
            <a:endParaRPr lang="en-US" dirty="0" smtClean="0"/>
          </a:p>
          <a:p>
            <a:r>
              <a:rPr lang="en-US" dirty="0" smtClean="0"/>
              <a:t>Some </a:t>
            </a:r>
            <a:r>
              <a:rPr lang="en-US" dirty="0"/>
              <a:t>governments and </a:t>
            </a:r>
            <a:r>
              <a:rPr lang="en-US" dirty="0" smtClean="0"/>
              <a:t>participants </a:t>
            </a:r>
            <a:r>
              <a:rPr lang="en-US" dirty="0"/>
              <a:t>felt that the Tunis Agenda established </a:t>
            </a:r>
            <a:r>
              <a:rPr lang="en-US" dirty="0" smtClean="0"/>
              <a:t>these as </a:t>
            </a:r>
            <a:r>
              <a:rPr lang="en-US" dirty="0"/>
              <a:t>two distinct processes requiring different implementation mechanisms. </a:t>
            </a:r>
            <a:endParaRPr lang="en-US" dirty="0" smtClean="0"/>
          </a:p>
          <a:p>
            <a:r>
              <a:rPr lang="en-US" dirty="0" smtClean="0"/>
              <a:t>Other </a:t>
            </a:r>
            <a:r>
              <a:rPr lang="en-US" dirty="0"/>
              <a:t>governments and participants felt that the Tunis Agenda envisaged closer integration between them, and that the IGF itself could be one appropriate vehicle for enhanced cooperation.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a:t>One government emphasized that the principal challenge facing the CSTD was to identify the next step required for achieving progress towards enhanced cooperation, building on those areas of common understanding which had been identified during the meeting</a:t>
            </a:r>
            <a:r>
              <a:rPr lang="en-US" dirty="0" smtClean="0"/>
              <a:t>.</a:t>
            </a:r>
          </a:p>
          <a:p>
            <a:r>
              <a:rPr lang="en-US" dirty="0"/>
              <a:t>A number of delegates </a:t>
            </a:r>
            <a:r>
              <a:rPr lang="en-US" dirty="0" smtClean="0"/>
              <a:t>suggested </a:t>
            </a:r>
            <a:r>
              <a:rPr lang="en-US" dirty="0"/>
              <a:t>the establishment of a </a:t>
            </a:r>
            <a:r>
              <a:rPr lang="en-US" dirty="0" err="1"/>
              <a:t>multistakeholder</a:t>
            </a:r>
            <a:r>
              <a:rPr lang="en-US" dirty="0"/>
              <a:t> working group which could give further consideration to the best ways of achieving enhanced cooperation. </a:t>
            </a:r>
            <a:endParaRPr lang="en-US" dirty="0" smtClean="0"/>
          </a:p>
          <a:p>
            <a:r>
              <a:rPr lang="en-US" dirty="0" smtClean="0"/>
              <a:t>They </a:t>
            </a:r>
            <a:r>
              <a:rPr lang="en-US" dirty="0"/>
              <a:t>noted that gaps remained in addressing international public policy issues pertaining to the Internet, </a:t>
            </a:r>
            <a:r>
              <a:rPr lang="en-US" dirty="0" smtClean="0"/>
              <a:t>and emphasized </a:t>
            </a:r>
            <a:r>
              <a:rPr lang="en-US" dirty="0"/>
              <a:t>the need to address issues such as the digital divide, accessibility, affordability, inclusiveness, dominance and control of the Internet, cyber-security and privacy.</a:t>
            </a:r>
          </a:p>
          <a:p>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Interpretation </a:t>
            </a:r>
            <a:r>
              <a:rPr lang="en-US" b="1" dirty="0"/>
              <a:t>of EC</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a:t>EC as a process to facilitate and contribute to multi-stakeholder dialogue, through formal or informal cooperative arrangements. </a:t>
            </a:r>
            <a:endParaRPr lang="en-US" b="1" dirty="0" smtClean="0"/>
          </a:p>
          <a:p>
            <a:r>
              <a:rPr lang="en-US" b="1" dirty="0" smtClean="0"/>
              <a:t>The </a:t>
            </a:r>
            <a:r>
              <a:rPr lang="en-US" b="1" dirty="0"/>
              <a:t>forms of cooperation that have emerged range from information and experience-sharing, consensus-building and fund-raising to the transfer of technical knowledge and capacity-building.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CSTD </a:t>
            </a:r>
            <a:r>
              <a:rPr lang="en-US" dirty="0"/>
              <a:t>WG on Enhanced Cooperation</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a:t>Mandate: UNGA Resolution 67/195 (2012)</a:t>
            </a:r>
          </a:p>
          <a:p>
            <a:r>
              <a:rPr lang="en-US" dirty="0" smtClean="0"/>
              <a:t> </a:t>
            </a:r>
            <a:r>
              <a:rPr lang="en-US" dirty="0"/>
              <a:t>“invites the Chair of CSTD to establish a working group on enhanced cooperation to examine the mandate of WSIS regarding EC , through seeking, compiling and reviewing inputs from all Member States and all other stakeholders, and to make recommendations on how to fully implement this mandate;” </a:t>
            </a:r>
          </a:p>
          <a:p>
            <a:r>
              <a:rPr lang="en-US" dirty="0"/>
              <a:t>R</a:t>
            </a:r>
            <a:r>
              <a:rPr lang="en-US" dirty="0" smtClean="0"/>
              <a:t>eport </a:t>
            </a:r>
            <a:r>
              <a:rPr lang="en-US" dirty="0"/>
              <a:t>to CSTD in </a:t>
            </a:r>
            <a:r>
              <a:rPr lang="en-US" dirty="0" smtClean="0"/>
              <a:t>2014</a:t>
            </a:r>
          </a:p>
          <a:p>
            <a:r>
              <a:rPr lang="en-US" b="1" dirty="0"/>
              <a:t>Structure of the CSTD WGEC</a:t>
            </a:r>
            <a:r>
              <a:rPr lang="en-US" dirty="0"/>
              <a:t> (</a:t>
            </a:r>
            <a:r>
              <a:rPr lang="en-US" dirty="0" err="1"/>
              <a:t>Multistakeholder</a:t>
            </a:r>
            <a:r>
              <a:rPr lang="en-US" dirty="0"/>
              <a:t>)</a:t>
            </a:r>
          </a:p>
          <a:p>
            <a:pPr>
              <a:buNone/>
            </a:pPr>
            <a:r>
              <a:rPr lang="en-US" dirty="0"/>
              <a:t>22 Member States, 5 Civil Society, 5 Business, 5 Academia/Technical Community, 5 International Organizations</a:t>
            </a:r>
          </a:p>
          <a:p>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for WGEC</a:t>
            </a:r>
            <a:endParaRPr lang="en-US" dirty="0"/>
          </a:p>
        </p:txBody>
      </p:sp>
      <p:sp>
        <p:nvSpPr>
          <p:cNvPr id="3" name="Content Placeholder 2"/>
          <p:cNvSpPr>
            <a:spLocks noGrp="1"/>
          </p:cNvSpPr>
          <p:nvPr>
            <p:ph idx="1"/>
          </p:nvPr>
        </p:nvSpPr>
        <p:spPr/>
        <p:txBody>
          <a:bodyPr>
            <a:normAutofit fontScale="70000" lnSpcReduction="20000"/>
          </a:bodyPr>
          <a:lstStyle/>
          <a:p>
            <a:r>
              <a:rPr lang="en-US" dirty="0">
                <a:solidFill>
                  <a:srgbClr val="FF0000"/>
                </a:solidFill>
              </a:rPr>
              <a:t>On May 18</a:t>
            </a:r>
            <a:r>
              <a:rPr lang="en-US" baseline="30000" dirty="0">
                <a:solidFill>
                  <a:srgbClr val="FF0000"/>
                </a:solidFill>
              </a:rPr>
              <a:t>th</a:t>
            </a:r>
            <a:r>
              <a:rPr lang="en-US" dirty="0">
                <a:solidFill>
                  <a:srgbClr val="FF0000"/>
                </a:solidFill>
              </a:rPr>
              <a:t> </a:t>
            </a:r>
            <a:r>
              <a:rPr lang="en-US" dirty="0" smtClean="0">
                <a:solidFill>
                  <a:srgbClr val="FF0000"/>
                </a:solidFill>
              </a:rPr>
              <a:t>2013</a:t>
            </a:r>
            <a:r>
              <a:rPr lang="en-US" dirty="0" smtClean="0"/>
              <a:t>, there </a:t>
            </a:r>
            <a:r>
              <a:rPr lang="en-US" dirty="0"/>
              <a:t>was a discussion on </a:t>
            </a:r>
            <a:r>
              <a:rPr lang="en-US" dirty="0" smtClean="0"/>
              <a:t>the WGEC </a:t>
            </a:r>
            <a:r>
              <a:rPr lang="en-US" dirty="0"/>
              <a:t>list of potential topics based on the CSTD open consultation on enhanced cooperation on public policy issues related to the Internet.</a:t>
            </a:r>
          </a:p>
          <a:p>
            <a:r>
              <a:rPr lang="en-US" dirty="0"/>
              <a:t>The final outcome of the discussions was a questionnaire.</a:t>
            </a:r>
          </a:p>
          <a:p>
            <a:r>
              <a:rPr lang="en-US" dirty="0"/>
              <a:t>It was </a:t>
            </a:r>
            <a:r>
              <a:rPr lang="en-US" dirty="0" smtClean="0"/>
              <a:t>proposed that </a:t>
            </a:r>
            <a:r>
              <a:rPr lang="en-US" dirty="0"/>
              <a:t>a questionnaire be used as the primary means to collect stakeholder views on various aspects of enhanced cooperation, but also emphasize those outcomes of the Group should become more tangible and concrete.</a:t>
            </a:r>
          </a:p>
          <a:p>
            <a:r>
              <a:rPr lang="en-US" dirty="0"/>
              <a:t>The questionnaire has now been </a:t>
            </a:r>
            <a:r>
              <a:rPr lang="en-US" dirty="0" smtClean="0"/>
              <a:t>distributed/circulated</a:t>
            </a:r>
            <a:r>
              <a:rPr lang="en-US" dirty="0"/>
              <a:t>. Responses will be </a:t>
            </a:r>
            <a:r>
              <a:rPr lang="en-US" dirty="0">
                <a:solidFill>
                  <a:srgbClr val="FF0000"/>
                </a:solidFill>
              </a:rPr>
              <a:t>collected by August </a:t>
            </a:r>
            <a:r>
              <a:rPr lang="en-US" dirty="0" smtClean="0">
                <a:solidFill>
                  <a:srgbClr val="FF0000"/>
                </a:solidFill>
              </a:rPr>
              <a:t>15</a:t>
            </a:r>
            <a:r>
              <a:rPr lang="en-US" dirty="0" smtClean="0"/>
              <a:t>. </a:t>
            </a:r>
            <a:r>
              <a:rPr lang="en-US" dirty="0"/>
              <a:t> </a:t>
            </a:r>
            <a:endParaRPr lang="en-US" dirty="0" smtClean="0"/>
          </a:p>
          <a:p>
            <a:r>
              <a:rPr lang="en-US" dirty="0" smtClean="0"/>
              <a:t>The </a:t>
            </a:r>
            <a:r>
              <a:rPr lang="en-US" dirty="0"/>
              <a:t>next </a:t>
            </a:r>
            <a:r>
              <a:rPr lang="en-US" dirty="0" smtClean="0"/>
              <a:t>meeting </a:t>
            </a:r>
            <a:r>
              <a:rPr lang="en-US" dirty="0"/>
              <a:t>to look into the responses will be held in </a:t>
            </a:r>
            <a:r>
              <a:rPr lang="en-US" dirty="0">
                <a:solidFill>
                  <a:srgbClr val="FF0000"/>
                </a:solidFill>
              </a:rPr>
              <a:t>November 6-8, 2013. </a:t>
            </a:r>
          </a:p>
          <a:p>
            <a:r>
              <a:rPr lang="en-US" dirty="0" smtClean="0"/>
              <a:t>It is anticipated that there </a:t>
            </a:r>
            <a:r>
              <a:rPr lang="en-US" dirty="0"/>
              <a:t>will be audio streaming and real time </a:t>
            </a:r>
            <a:r>
              <a:rPr lang="en-US" dirty="0" smtClean="0"/>
              <a:t>captioning, as well as </a:t>
            </a:r>
            <a:r>
              <a:rPr lang="en-US" dirty="0"/>
              <a:t>remote </a:t>
            </a:r>
            <a:r>
              <a:rPr lang="en-US" dirty="0" smtClean="0"/>
              <a:t>participation.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71</TotalTime>
  <Words>1149</Words>
  <Application>Microsoft Office PowerPoint</Application>
  <PresentationFormat>On-screen Show (4:3)</PresentationFormat>
  <Paragraphs>72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Enhanced Cooperation</vt:lpstr>
      <vt:lpstr>Mandate</vt:lpstr>
      <vt:lpstr>Mandate…Cont.</vt:lpstr>
      <vt:lpstr>Process</vt:lpstr>
      <vt:lpstr>Process…Cont.</vt:lpstr>
      <vt:lpstr>Process…Cont.</vt:lpstr>
      <vt:lpstr> Interpretation of EC </vt:lpstr>
      <vt:lpstr> CSTD WG on Enhanced Cooperation </vt:lpstr>
      <vt:lpstr>Methodology for WGEC</vt:lpstr>
      <vt:lpstr>Questionnaire (Seeks input from member states and stakeholders)</vt:lpstr>
      <vt:lpstr>Questionnaire…cont.</vt:lpstr>
      <vt:lpstr>Questionnaire…Cont.</vt:lpstr>
      <vt:lpstr>Challenge</vt:lpstr>
    </vt:vector>
  </TitlesOfParts>
  <Company>Manugistics,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Cooperation</dc:title>
  <dc:creator>Grace Githaiga</dc:creator>
  <cp:lastModifiedBy>Grace Githaiga</cp:lastModifiedBy>
  <cp:revision>1</cp:revision>
  <dcterms:created xsi:type="dcterms:W3CDTF">2013-07-25T20:40:28Z</dcterms:created>
  <dcterms:modified xsi:type="dcterms:W3CDTF">2013-07-25T21:52:01Z</dcterms:modified>
</cp:coreProperties>
</file>